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75" r:id="rId3"/>
    <p:sldId id="257" r:id="rId4"/>
    <p:sldId id="281" r:id="rId5"/>
    <p:sldId id="260" r:id="rId6"/>
    <p:sldId id="276" r:id="rId7"/>
    <p:sldId id="265" r:id="rId8"/>
    <p:sldId id="263" r:id="rId9"/>
    <p:sldId id="277" r:id="rId10"/>
    <p:sldId id="278" r:id="rId11"/>
    <p:sldId id="279" r:id="rId12"/>
    <p:sldId id="268" r:id="rId13"/>
    <p:sldId id="266" r:id="rId14"/>
    <p:sldId id="267" r:id="rId15"/>
    <p:sldId id="280" r:id="rId16"/>
    <p:sldId id="269" r:id="rId17"/>
    <p:sldId id="270" r:id="rId18"/>
    <p:sldId id="271" r:id="rId19"/>
    <p:sldId id="272" r:id="rId20"/>
    <p:sldId id="282" r:id="rId21"/>
    <p:sldId id="273" r:id="rId22"/>
    <p:sldId id="274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clrMode="bw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8"/>
  </p:normalViewPr>
  <p:slideViewPr>
    <p:cSldViewPr snapToGrid="0" snapToObjects="1">
      <p:cViewPr>
        <p:scale>
          <a:sx n="101" d="100"/>
          <a:sy n="101" d="100"/>
        </p:scale>
        <p:origin x="1424" y="-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689A73-6570-554F-ACCB-EF91855DC722}" type="datetimeFigureOut">
              <a:rPr lang="en-US" smtClean="0"/>
              <a:pPr/>
              <a:t>4/23/20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19695D-7C11-9B4D-A8E7-AF2D0B4683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5F4330-9BCB-4842-AC2B-1A8909E69802}" type="datetimeFigureOut">
              <a:rPr lang="en-US" smtClean="0"/>
              <a:t>4/23/20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D85A06-A57C-D94D-8509-77E7B6CEF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25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D85A06-A57C-D94D-8509-77E7B6CEF47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221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4D5E-756A-F641-BB93-225FE852135B}" type="datetimeFigureOut">
              <a:rPr lang="en-US" smtClean="0"/>
              <a:pPr/>
              <a:t>4/23/20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3C41-F16E-454E-8FCF-D66AD9BCF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4D5E-756A-F641-BB93-225FE852135B}" type="datetimeFigureOut">
              <a:rPr lang="en-US" smtClean="0"/>
              <a:pPr/>
              <a:t>4/23/20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3C41-F16E-454E-8FCF-D66AD9BCF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4D5E-756A-F641-BB93-225FE852135B}" type="datetimeFigureOut">
              <a:rPr lang="en-US" smtClean="0"/>
              <a:pPr/>
              <a:t>4/23/20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3C41-F16E-454E-8FCF-D66AD9BCF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4D5E-756A-F641-BB93-225FE852135B}" type="datetimeFigureOut">
              <a:rPr lang="en-US" smtClean="0"/>
              <a:pPr/>
              <a:t>4/23/20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3C41-F16E-454E-8FCF-D66AD9BCF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4D5E-756A-F641-BB93-225FE852135B}" type="datetimeFigureOut">
              <a:rPr lang="en-US" smtClean="0"/>
              <a:pPr/>
              <a:t>4/23/20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3C41-F16E-454E-8FCF-D66AD9BCF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4D5E-756A-F641-BB93-225FE852135B}" type="datetimeFigureOut">
              <a:rPr lang="en-US" smtClean="0"/>
              <a:pPr/>
              <a:t>4/23/20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3C41-F16E-454E-8FCF-D66AD9BCF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4D5E-756A-F641-BB93-225FE852135B}" type="datetimeFigureOut">
              <a:rPr lang="en-US" smtClean="0"/>
              <a:pPr/>
              <a:t>4/23/20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3C41-F16E-454E-8FCF-D66AD9BCF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4D5E-756A-F641-BB93-225FE852135B}" type="datetimeFigureOut">
              <a:rPr lang="en-US" smtClean="0"/>
              <a:pPr/>
              <a:t>4/23/20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3C41-F16E-454E-8FCF-D66AD9BCF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4D5E-756A-F641-BB93-225FE852135B}" type="datetimeFigureOut">
              <a:rPr lang="en-US" smtClean="0"/>
              <a:pPr/>
              <a:t>4/23/20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3C41-F16E-454E-8FCF-D66AD9BCF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4D5E-756A-F641-BB93-225FE852135B}" type="datetimeFigureOut">
              <a:rPr lang="en-US" smtClean="0"/>
              <a:pPr/>
              <a:t>4/23/20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3C41-F16E-454E-8FCF-D66AD9BCF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4D5E-756A-F641-BB93-225FE852135B}" type="datetimeFigureOut">
              <a:rPr lang="en-US" smtClean="0"/>
              <a:pPr/>
              <a:t>4/23/20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3C41-F16E-454E-8FCF-D66AD9BCF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64D5E-756A-F641-BB93-225FE852135B}" type="datetimeFigureOut">
              <a:rPr lang="en-US" smtClean="0"/>
              <a:pPr/>
              <a:t>4/23/20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E3C41-F16E-454E-8FCF-D66AD9BCF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mailto:Zimmerman@uindy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Swarm Retrieval Guidelines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dirty="0"/>
              <a:t>By</a:t>
            </a:r>
          </a:p>
          <a:p>
            <a:r>
              <a:rPr lang="en-US" sz="2400" dirty="0"/>
              <a:t>Jerry Zimmerman</a:t>
            </a:r>
          </a:p>
          <a:p>
            <a:r>
              <a:rPr lang="en-US" sz="2400" dirty="0"/>
              <a:t>Spring 2020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530703"/>
          </a:xfrm>
        </p:spPr>
        <p:txBody>
          <a:bodyPr>
            <a:normAutofit fontScale="90000"/>
          </a:bodyPr>
          <a:lstStyle/>
          <a:p>
            <a:r>
              <a:rPr lang="en-US" sz="3556" dirty="0"/>
              <a:t>Back on Track</a:t>
            </a:r>
            <a:br>
              <a:rPr lang="en-US" dirty="0"/>
            </a:br>
            <a:r>
              <a:rPr lang="en-US" dirty="0"/>
              <a:t>Swarm Retrieval Strategies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4426" y="1575848"/>
            <a:ext cx="7650283" cy="4550315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Finding Swarms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What You Will Need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Actual Retrieval Strategies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Locating your swarm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the Word 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State and Local Beekeeper Sites</a:t>
            </a:r>
          </a:p>
          <a:p>
            <a:r>
              <a:rPr lang="en-US" dirty="0"/>
              <a:t>Internet Swarm Call Lists</a:t>
            </a:r>
          </a:p>
          <a:p>
            <a:r>
              <a:rPr lang="en-US" dirty="0"/>
              <a:t>County Extension Offices</a:t>
            </a:r>
          </a:p>
          <a:p>
            <a:r>
              <a:rPr lang="en-US" dirty="0"/>
              <a:t>Police and Fire Departments</a:t>
            </a:r>
          </a:p>
          <a:p>
            <a:r>
              <a:rPr lang="en-US" dirty="0"/>
              <a:t>Think Creatively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Answering a Swarm Call - </a:t>
            </a:r>
            <a:r>
              <a:rPr lang="en-US" dirty="0">
                <a:solidFill>
                  <a:srgbClr val="FF0000"/>
                </a:solidFill>
              </a:rPr>
              <a:t>ASK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Name, Phone, Address (with Zip Code) </a:t>
            </a:r>
          </a:p>
          <a:p>
            <a:r>
              <a:rPr lang="en-US" sz="2800" dirty="0"/>
              <a:t>Swarm Location: High-Low, Branches, Building</a:t>
            </a:r>
          </a:p>
          <a:p>
            <a:r>
              <a:rPr lang="en-US" sz="2800" dirty="0"/>
              <a:t>How big is swarm? (football, soccer ball, basketball)</a:t>
            </a:r>
          </a:p>
          <a:p>
            <a:r>
              <a:rPr lang="en-US" sz="2800" dirty="0"/>
              <a:t>How long has it been there?</a:t>
            </a:r>
          </a:p>
          <a:p>
            <a:r>
              <a:rPr lang="en-US" sz="2800" dirty="0">
                <a:solidFill>
                  <a:srgbClr val="FF0000"/>
                </a:solidFill>
              </a:rPr>
              <a:t>Go Immediately! - Important</a:t>
            </a:r>
          </a:p>
          <a:p>
            <a:r>
              <a:rPr lang="en-US" sz="2800" dirty="0"/>
              <a:t>Does caller have a step ladder (if needed)</a:t>
            </a:r>
          </a:p>
          <a:p>
            <a:r>
              <a:rPr lang="en-US" sz="2800" dirty="0"/>
              <a:t>Fees? </a:t>
            </a:r>
            <a:r>
              <a:rPr lang="en-US" sz="3000" dirty="0"/>
              <a:t>– </a:t>
            </a:r>
            <a:r>
              <a:rPr lang="en-US" sz="2400" i="1" dirty="0"/>
              <a:t>(No Charge. Donation appreciated for my time)</a:t>
            </a:r>
          </a:p>
          <a:p>
            <a:r>
              <a:rPr lang="en-US" sz="2800" dirty="0"/>
              <a:t>Give an ETA </a:t>
            </a:r>
            <a:r>
              <a:rPr lang="en-US" sz="2400" dirty="0"/>
              <a:t>(Have they called anyone else?)</a:t>
            </a:r>
            <a:endParaRPr lang="en-US" sz="3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to Have Ready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1208661"/>
            <a:ext cx="4040188" cy="734376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</a:rPr>
              <a:t>Bare Essentials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" y="1943037"/>
            <a:ext cx="4040188" cy="4183126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Suitable Container</a:t>
            </a:r>
          </a:p>
          <a:p>
            <a:pPr lvl="1"/>
            <a:r>
              <a:rPr lang="en-US" sz="2400" dirty="0"/>
              <a:t>Duct Tape</a:t>
            </a:r>
          </a:p>
          <a:p>
            <a:pPr lvl="1"/>
            <a:r>
              <a:rPr lang="en-US" sz="2400" dirty="0"/>
              <a:t>Bungee Cords</a:t>
            </a:r>
          </a:p>
          <a:p>
            <a:r>
              <a:rPr lang="en-US" sz="2800" dirty="0">
                <a:solidFill>
                  <a:srgbClr val="FF0000"/>
                </a:solidFill>
              </a:rPr>
              <a:t>Pruning Shears</a:t>
            </a:r>
          </a:p>
          <a:p>
            <a:r>
              <a:rPr lang="en-US" sz="2800" dirty="0"/>
              <a:t>Bee Brush</a:t>
            </a:r>
          </a:p>
          <a:p>
            <a:r>
              <a:rPr lang="en-US" sz="2800" dirty="0"/>
              <a:t>Head Veil</a:t>
            </a:r>
          </a:p>
          <a:p>
            <a:pPr lvl="1"/>
            <a:r>
              <a:rPr lang="en-US" dirty="0"/>
              <a:t>Suit &amp; Gloves ????</a:t>
            </a:r>
          </a:p>
          <a:p>
            <a:endParaRPr lang="en-US" sz="2800" dirty="0"/>
          </a:p>
          <a:p>
            <a:r>
              <a:rPr lang="en-US" sz="3500" dirty="0">
                <a:solidFill>
                  <a:srgbClr val="FF0000"/>
                </a:solidFill>
              </a:rPr>
              <a:t>Keep IN Car</a:t>
            </a:r>
          </a:p>
          <a:p>
            <a:pPr lvl="1"/>
            <a:r>
              <a:rPr lang="en-US" sz="2400" dirty="0">
                <a:solidFill>
                  <a:srgbClr val="FF0000"/>
                </a:solidFill>
              </a:rPr>
              <a:t>Ready to GO</a:t>
            </a:r>
          </a:p>
          <a:p>
            <a:endParaRPr lang="en-US" sz="2800" dirty="0"/>
          </a:p>
          <a:p>
            <a:endParaRPr lang="en-US" sz="28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5025" y="1417638"/>
            <a:ext cx="4041775" cy="525399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3200" dirty="0"/>
              <a:t>Helpful Extras 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45025" y="1943037"/>
            <a:ext cx="4041775" cy="4482752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/>
              <a:t>Tarp</a:t>
            </a:r>
          </a:p>
          <a:p>
            <a:r>
              <a:rPr lang="en-US" sz="2800" dirty="0"/>
              <a:t>Smoker</a:t>
            </a:r>
          </a:p>
          <a:p>
            <a:r>
              <a:rPr lang="en-US" sz="2800" dirty="0"/>
              <a:t>Hive Tool</a:t>
            </a:r>
          </a:p>
          <a:p>
            <a:r>
              <a:rPr lang="en-US" sz="2800" i="1" dirty="0"/>
              <a:t>Bee Vacuum</a:t>
            </a:r>
          </a:p>
          <a:p>
            <a:r>
              <a:rPr lang="en-US" sz="2800" i="1" dirty="0"/>
              <a:t>Ladder</a:t>
            </a:r>
          </a:p>
          <a:p>
            <a:r>
              <a:rPr lang="en-US" sz="2800" i="1" dirty="0"/>
              <a:t>Camera</a:t>
            </a:r>
          </a:p>
          <a:p>
            <a:r>
              <a:rPr lang="en-US" sz="2800" i="1" dirty="0"/>
              <a:t>5 gal. Bucket &amp; Pole 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Suitable Containers	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pPr>
              <a:buNone/>
            </a:pPr>
            <a:r>
              <a:rPr lang="en-US" b="1" dirty="0">
                <a:solidFill>
                  <a:srgbClr val="FF0000"/>
                </a:solidFill>
              </a:rPr>
              <a:t>Nuc Box </a:t>
            </a:r>
            <a:r>
              <a:rPr lang="en-US" dirty="0"/>
              <a:t>– With Some Drawn Frames</a:t>
            </a:r>
          </a:p>
          <a:p>
            <a:r>
              <a:rPr lang="en-US" dirty="0"/>
              <a:t>Cardboard – Light weight </a:t>
            </a:r>
            <a:r>
              <a:rPr lang="en-US" dirty="0" err="1">
                <a:sym typeface="Wingdings"/>
              </a:rPr>
              <a:t></a:t>
            </a:r>
            <a:r>
              <a:rPr lang="en-US" dirty="0"/>
              <a:t>; Less durable </a:t>
            </a:r>
            <a:r>
              <a:rPr lang="en-US" dirty="0" err="1">
                <a:sym typeface="Wingdings"/>
              </a:rPr>
              <a:t></a:t>
            </a:r>
            <a:endParaRPr lang="en-US" dirty="0"/>
          </a:p>
          <a:p>
            <a:r>
              <a:rPr lang="en-US" dirty="0"/>
              <a:t>Wooden – Heavier </a:t>
            </a:r>
            <a:r>
              <a:rPr lang="en-US" dirty="0" err="1">
                <a:sym typeface="Wingdings"/>
              </a:rPr>
              <a:t></a:t>
            </a:r>
            <a:r>
              <a:rPr lang="en-US" dirty="0"/>
              <a:t>; More durable </a:t>
            </a:r>
            <a:r>
              <a:rPr lang="en-US" dirty="0" err="1">
                <a:sym typeface="Wingdings"/>
              </a:rPr>
              <a:t></a:t>
            </a:r>
            <a:endParaRPr lang="en-US" dirty="0"/>
          </a:p>
          <a:p>
            <a:pPr>
              <a:buNone/>
            </a:pPr>
            <a:r>
              <a:rPr lang="en-US" b="1" dirty="0"/>
              <a:t>Single-deep Hive Body</a:t>
            </a:r>
          </a:p>
          <a:p>
            <a:r>
              <a:rPr lang="en-US" dirty="0"/>
              <a:t>Heavy</a:t>
            </a:r>
          </a:p>
          <a:p>
            <a:r>
              <a:rPr lang="en-US" dirty="0"/>
              <a:t>Best for ground level swarms</a:t>
            </a:r>
          </a:p>
          <a:p>
            <a:pPr>
              <a:buNone/>
            </a:pPr>
            <a:r>
              <a:rPr lang="en-US" b="1" dirty="0"/>
              <a:t>Any cardboard box – 🙄</a:t>
            </a:r>
            <a:endParaRPr lang="en-US" dirty="0"/>
          </a:p>
          <a:p>
            <a:r>
              <a:rPr lang="en-US" i="1" dirty="0"/>
              <a:t>If Not Ventilated: Bees must be moved quickly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Your Safety is First!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3936" y="1600200"/>
            <a:ext cx="716066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/>
              <a:t>Assess the Situation Carefully</a:t>
            </a:r>
          </a:p>
          <a:p>
            <a:pPr>
              <a:buNone/>
            </a:pPr>
            <a:r>
              <a:rPr lang="en-US" sz="4000" dirty="0"/>
              <a:t>Be Realistic</a:t>
            </a:r>
          </a:p>
          <a:p>
            <a:pPr>
              <a:buNone/>
            </a:pPr>
            <a:r>
              <a:rPr lang="en-US" sz="4000" dirty="0"/>
              <a:t>It is Ok to say “No”</a:t>
            </a:r>
          </a:p>
          <a:p>
            <a:pPr>
              <a:buNone/>
            </a:pPr>
            <a:r>
              <a:rPr lang="en-US" sz="4000" dirty="0"/>
              <a:t>	Not every swarm is retrievable</a:t>
            </a:r>
          </a:p>
          <a:p>
            <a:pPr>
              <a:buNone/>
            </a:pPr>
            <a:r>
              <a:rPr lang="en-US" sz="4000" dirty="0"/>
              <a:t>Discuss alternatives?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Basic Steps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/>
              <a:t>Clear Access to Swarm </a:t>
            </a:r>
            <a:r>
              <a:rPr lang="en-US" sz="2400" b="1" dirty="0"/>
              <a:t>(Ask: OK to Trim?)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Position Container Under Swarm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Direct Bees Into Container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Allow Bees to Settle In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Seal the Nuc and Take it Home</a:t>
            </a:r>
          </a:p>
          <a:p>
            <a:pPr marL="514350" indent="-514350">
              <a:buFont typeface="+mj-lt"/>
              <a:buAutoNum type="arabicPeriod"/>
            </a:pPr>
            <a:endParaRPr lang="en-US" b="1" dirty="0"/>
          </a:p>
          <a:p>
            <a:pPr marL="514350" indent="-514350" algn="ctr">
              <a:buNone/>
            </a:pPr>
            <a:r>
              <a:rPr lang="en-US" b="1" dirty="0"/>
              <a:t>Oh, if it were always that easy </a:t>
            </a:r>
            <a:r>
              <a:rPr lang="en-US" b="1" dirty="0" err="1">
                <a:sym typeface="Wingdings"/>
              </a:rPr>
              <a:t></a:t>
            </a:r>
            <a:endParaRPr lang="en-US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Every Retrieval is Different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17639"/>
            <a:ext cx="7772400" cy="506872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/>
              <a:t>Rough Order of Difficulty </a:t>
            </a:r>
            <a:r>
              <a:rPr lang="en-US" dirty="0">
                <a:solidFill>
                  <a:srgbClr val="FF0000"/>
                </a:solidFill>
              </a:rPr>
              <a:t>(Easiest First)</a:t>
            </a:r>
          </a:p>
          <a:p>
            <a:r>
              <a:rPr lang="en-US" dirty="0"/>
              <a:t>Low Branches 😃 🎉</a:t>
            </a:r>
          </a:p>
          <a:p>
            <a:r>
              <a:rPr lang="en-US" dirty="0"/>
              <a:t>Low and Entangled in Bushes 😃 🎉</a:t>
            </a:r>
          </a:p>
          <a:p>
            <a:r>
              <a:rPr lang="en-US" dirty="0"/>
              <a:t>Bunched on Low Wall 😃</a:t>
            </a:r>
          </a:p>
          <a:p>
            <a:r>
              <a:rPr lang="en-US" dirty="0"/>
              <a:t>Inside a Container (e.g. -- Trash Can) 😐</a:t>
            </a:r>
          </a:p>
          <a:p>
            <a:r>
              <a:rPr lang="en-US" dirty="0"/>
              <a:t>Bunched near main trunk of small tree 😞</a:t>
            </a:r>
          </a:p>
          <a:p>
            <a:r>
              <a:rPr lang="en-US" dirty="0"/>
              <a:t>High in Tree  😫</a:t>
            </a:r>
          </a:p>
          <a:p>
            <a:r>
              <a:rPr lang="en-US" dirty="0"/>
              <a:t>Established in wall of a building 😫 😂</a:t>
            </a:r>
          </a:p>
          <a:p>
            <a:pPr lvl="1"/>
            <a:r>
              <a:rPr lang="en-US" dirty="0"/>
              <a:t> </a:t>
            </a:r>
            <a:r>
              <a:rPr lang="en-US" i="1" dirty="0"/>
              <a:t>Another Story for Another Time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Educate Your Host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While the bees are settling in.</a:t>
            </a:r>
          </a:p>
          <a:p>
            <a:r>
              <a:rPr lang="en-US" dirty="0"/>
              <a:t>Thank them for helping preserve bees</a:t>
            </a:r>
          </a:p>
          <a:p>
            <a:r>
              <a:rPr lang="en-US" dirty="0"/>
              <a:t>Answer questions about bees and beekeeping</a:t>
            </a:r>
          </a:p>
          <a:p>
            <a:r>
              <a:rPr lang="en-US" dirty="0"/>
              <a:t>Explain what to expect (Stragglers)</a:t>
            </a:r>
          </a:p>
          <a:p>
            <a:r>
              <a:rPr lang="en-US" dirty="0"/>
              <a:t>Leave IBA information</a:t>
            </a:r>
          </a:p>
          <a:p>
            <a:r>
              <a:rPr lang="en-US" dirty="0"/>
              <a:t>Give them some honey sticks, or honey</a:t>
            </a:r>
          </a:p>
          <a:p>
            <a:r>
              <a:rPr lang="en-US" dirty="0"/>
              <a:t>(Follow Up at a Later Date)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Seal Up and Clean 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r>
              <a:rPr lang="en-US" dirty="0"/>
              <a:t>Secure Entrance and Top of Nuc Box</a:t>
            </a:r>
          </a:p>
          <a:p>
            <a:r>
              <a:rPr lang="en-US" dirty="0"/>
              <a:t>Police the Area</a:t>
            </a:r>
          </a:p>
          <a:p>
            <a:r>
              <a:rPr lang="en-US" dirty="0"/>
              <a:t>Educate Owner</a:t>
            </a:r>
          </a:p>
          <a:p>
            <a:r>
              <a:rPr lang="en-US" dirty="0"/>
              <a:t>Leave Contact Information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Will Cover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Swarming as a Natural Process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Pros and Cons of Capturing Swarms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Luring Swarms - Proactive Strategy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Finding Swarms – Swarm Call Lists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Swarm Retrieval Techniques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After Swarm Retrieval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Locating Your Swarm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Depends on your Next Step</a:t>
            </a:r>
          </a:p>
          <a:p>
            <a:r>
              <a:rPr lang="en-US" dirty="0"/>
              <a:t>Minimize Relocation</a:t>
            </a:r>
          </a:p>
          <a:p>
            <a:pPr lvl="1"/>
            <a:r>
              <a:rPr lang="en-US" dirty="0"/>
              <a:t>Swarm bees will orient to your new site</a:t>
            </a:r>
          </a:p>
          <a:p>
            <a:pPr lvl="1"/>
            <a:r>
              <a:rPr lang="en-US" dirty="0"/>
              <a:t>Moving bees takes planning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Moving Bees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Sort Distance Moves are Most Difficult</a:t>
            </a:r>
          </a:p>
          <a:p>
            <a:pPr lvl="1">
              <a:buFont typeface="Arial"/>
              <a:buChar char="•"/>
            </a:pPr>
            <a:r>
              <a:rPr lang="en-US" dirty="0"/>
              <a:t>Bees are Highly Fixed on Point of Flight Origin</a:t>
            </a:r>
          </a:p>
          <a:p>
            <a:pPr lvl="1">
              <a:buFont typeface="Arial"/>
              <a:buChar char="•"/>
            </a:pPr>
            <a:r>
              <a:rPr lang="en-US" dirty="0"/>
              <a:t>Move lest than 3 feet per day, or less</a:t>
            </a:r>
          </a:p>
          <a:p>
            <a:pPr lvl="1">
              <a:buFont typeface="Arial"/>
              <a:buChar char="•"/>
            </a:pPr>
            <a:endParaRPr lang="en-US" dirty="0"/>
          </a:p>
          <a:p>
            <a:pPr>
              <a:buNone/>
            </a:pPr>
            <a:r>
              <a:rPr lang="en-US" dirty="0"/>
              <a:t>Moving over a mile is easiest</a:t>
            </a:r>
          </a:p>
          <a:p>
            <a:pPr lvl="1">
              <a:buFont typeface="Arial"/>
              <a:buChar char="•"/>
            </a:pPr>
            <a:r>
              <a:rPr lang="en-US" dirty="0"/>
              <a:t>Seal entrance early in the morning</a:t>
            </a:r>
          </a:p>
          <a:p>
            <a:pPr lvl="1">
              <a:buFont typeface="Arial"/>
              <a:buChar char="•"/>
            </a:pPr>
            <a:r>
              <a:rPr lang="en-US" dirty="0"/>
              <a:t>Secure hive, Load, Transport, Open</a:t>
            </a:r>
          </a:p>
          <a:p>
            <a:pPr lvl="1">
              <a:buFont typeface="Arial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Recognition &amp; Contact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sz="3600" dirty="0"/>
              <a:t>Contact Me:</a:t>
            </a:r>
          </a:p>
          <a:p>
            <a:pPr algn="ctr">
              <a:buNone/>
            </a:pPr>
            <a:r>
              <a:rPr lang="en-US" sz="4645" dirty="0"/>
              <a:t>Jerry Zimmerman </a:t>
            </a:r>
          </a:p>
          <a:p>
            <a:pPr algn="ctr">
              <a:buNone/>
            </a:pPr>
            <a:r>
              <a:rPr lang="en-US" sz="3600" dirty="0">
                <a:hlinkClick r:id="rId2"/>
              </a:rPr>
              <a:t>Zimmerman@uindy.com</a:t>
            </a:r>
            <a:endParaRPr lang="en-US" sz="3600" dirty="0"/>
          </a:p>
          <a:p>
            <a:pPr algn="ctr">
              <a:buNone/>
            </a:pPr>
            <a:endParaRPr lang="en-US" sz="3600" dirty="0"/>
          </a:p>
          <a:p>
            <a:pPr algn="ctr">
              <a:buNone/>
            </a:pPr>
            <a:r>
              <a:rPr lang="en-US" sz="4757" dirty="0" err="1">
                <a:sym typeface="Wingdings"/>
              </a:rPr>
              <a:t></a:t>
            </a:r>
            <a:endParaRPr lang="en-US" sz="4757" dirty="0">
              <a:sym typeface="Wingdings"/>
            </a:endParaRPr>
          </a:p>
          <a:p>
            <a:pPr algn="ctr">
              <a:buNone/>
            </a:pPr>
            <a:r>
              <a:rPr lang="en-US" sz="4235" dirty="0"/>
              <a:t>Special Thanks to My Mentor</a:t>
            </a:r>
          </a:p>
          <a:p>
            <a:pPr algn="ctr">
              <a:buNone/>
            </a:pPr>
            <a:r>
              <a:rPr lang="en-US" sz="4235" dirty="0"/>
              <a:t>Sam Dodd</a:t>
            </a:r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r>
              <a:rPr lang="en-US" dirty="0"/>
              <a:t>I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Swarming is Normal Bee Behavior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1564"/>
            <a:ext cx="8229600" cy="5024599"/>
          </a:xfrm>
        </p:spPr>
        <p:txBody>
          <a:bodyPr/>
          <a:lstStyle/>
          <a:p>
            <a:pPr>
              <a:buNone/>
            </a:pPr>
            <a:r>
              <a:rPr lang="en-US" dirty="0"/>
              <a:t>Colonies are Super-Organisms</a:t>
            </a:r>
          </a:p>
          <a:p>
            <a:r>
              <a:rPr lang="en-US" dirty="0"/>
              <a:t>Each colony a complex living being</a:t>
            </a:r>
          </a:p>
          <a:p>
            <a:r>
              <a:rPr lang="en-US" dirty="0"/>
              <a:t>Reproduction is characteristic of Life</a:t>
            </a:r>
          </a:p>
          <a:p>
            <a:pPr>
              <a:buNone/>
            </a:pPr>
            <a:r>
              <a:rPr lang="en-US" dirty="0"/>
              <a:t>Reproduction at Two Levels</a:t>
            </a:r>
          </a:p>
          <a:p>
            <a:r>
              <a:rPr lang="en-US" dirty="0"/>
              <a:t>Queens produce new bees</a:t>
            </a:r>
          </a:p>
          <a:p>
            <a:r>
              <a:rPr lang="en-US" dirty="0"/>
              <a:t>Swarming produces new colonies</a:t>
            </a:r>
          </a:p>
          <a:p>
            <a:pPr>
              <a:buNone/>
            </a:pPr>
            <a:r>
              <a:rPr lang="en-US" dirty="0"/>
              <a:t>Expect Swarms to Occur</a:t>
            </a:r>
          </a:p>
          <a:p>
            <a:r>
              <a:rPr lang="en-US" dirty="0"/>
              <a:t>Evolutionary Adaptation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You Do With a Swarm?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Keep as a Nucleus Colony</a:t>
            </a:r>
          </a:p>
          <a:p>
            <a:pPr>
              <a:buNone/>
            </a:pPr>
            <a:r>
              <a:rPr lang="en-US" dirty="0"/>
              <a:t>Start a New Langstroth Hive</a:t>
            </a:r>
          </a:p>
          <a:p>
            <a:pPr>
              <a:buNone/>
            </a:pPr>
            <a:r>
              <a:rPr lang="en-US" dirty="0"/>
              <a:t>Start a Top-Bar Hive</a:t>
            </a:r>
          </a:p>
          <a:p>
            <a:pPr>
              <a:buNone/>
            </a:pPr>
            <a:r>
              <a:rPr lang="en-US" dirty="0"/>
              <a:t>Requeen a Queenless Colony</a:t>
            </a:r>
          </a:p>
          <a:p>
            <a:pPr>
              <a:buNone/>
            </a:pPr>
            <a:r>
              <a:rPr lang="en-US" dirty="0"/>
              <a:t>Strengthen a Weak Colony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 You Want More Bees?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Worth your time and expense?</a:t>
            </a:r>
          </a:p>
          <a:p>
            <a:pPr>
              <a:buNone/>
            </a:pPr>
            <a:r>
              <a:rPr lang="en-US" dirty="0"/>
              <a:t>Can you retrieve it safely?</a:t>
            </a:r>
          </a:p>
          <a:p>
            <a:pPr>
              <a:buNone/>
            </a:pPr>
            <a:r>
              <a:rPr lang="en-US" dirty="0"/>
              <a:t>If Yes - Be Prepared</a:t>
            </a:r>
          </a:p>
          <a:p>
            <a:r>
              <a:rPr lang="en-US" dirty="0"/>
              <a:t>Swarm Retrieval Equipment</a:t>
            </a:r>
          </a:p>
          <a:p>
            <a:r>
              <a:rPr lang="en-US" dirty="0"/>
              <a:t>Permanent Hives and Supers</a:t>
            </a:r>
          </a:p>
          <a:p>
            <a:r>
              <a:rPr lang="en-US" dirty="0"/>
              <a:t>Plan for a permanent Location</a:t>
            </a:r>
          </a:p>
          <a:p>
            <a:endParaRPr lang="en-US" sz="11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 and Cons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4000" b="1" dirty="0"/>
              <a:t>Some Pros</a:t>
            </a:r>
          </a:p>
          <a:p>
            <a:r>
              <a:rPr lang="en-US" dirty="0"/>
              <a:t>FREE BEES</a:t>
            </a:r>
          </a:p>
          <a:p>
            <a:r>
              <a:rPr lang="en-US" dirty="0"/>
              <a:t>Survivor Genetics</a:t>
            </a:r>
          </a:p>
          <a:p>
            <a:r>
              <a:rPr lang="en-US" dirty="0"/>
              <a:t>Personal Satisfaction</a:t>
            </a:r>
          </a:p>
          <a:p>
            <a:r>
              <a:rPr lang="en-US" dirty="0"/>
              <a:t>Great Stories </a:t>
            </a:r>
          </a:p>
          <a:p>
            <a:pPr>
              <a:buNone/>
            </a:pPr>
            <a:r>
              <a:rPr lang="en-US" sz="4000" b="1" dirty="0"/>
              <a:t>Some Cons</a:t>
            </a:r>
          </a:p>
          <a:p>
            <a:r>
              <a:rPr lang="en-US" dirty="0"/>
              <a:t>Safety Concerns</a:t>
            </a:r>
          </a:p>
          <a:p>
            <a:r>
              <a:rPr lang="en-US" dirty="0"/>
              <a:t>Unpredictable </a:t>
            </a:r>
          </a:p>
          <a:p>
            <a:r>
              <a:rPr lang="en-US" dirty="0"/>
              <a:t>Possible Pathogens and Parasites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Swarm vs. Feral Swarm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pPr>
              <a:buNone/>
            </a:pPr>
            <a:r>
              <a:rPr lang="en-US" dirty="0"/>
              <a:t>Your Swarms are a Known Quantity</a:t>
            </a:r>
          </a:p>
          <a:p>
            <a:pPr>
              <a:buNone/>
            </a:pPr>
            <a:r>
              <a:rPr lang="en-US" dirty="0"/>
              <a:t>Feral Swarms Present Unknowns</a:t>
            </a:r>
          </a:p>
          <a:p>
            <a:r>
              <a:rPr lang="en-US" dirty="0"/>
              <a:t>What is the Swarm’s pedigree?</a:t>
            </a:r>
          </a:p>
          <a:p>
            <a:r>
              <a:rPr lang="en-US" dirty="0"/>
              <a:t>Is Swarm Healthy?</a:t>
            </a:r>
          </a:p>
          <a:p>
            <a:endParaRPr lang="en-US" dirty="0"/>
          </a:p>
          <a:p>
            <a:pPr>
              <a:buNone/>
            </a:pPr>
            <a:r>
              <a:rPr lang="en-US" dirty="0"/>
              <a:t>Pros Outweigh the Cons – For Me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Swarm Traps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8280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Location Location Location</a:t>
            </a:r>
          </a:p>
          <a:p>
            <a:r>
              <a:rPr lang="en-US" dirty="0"/>
              <a:t>Bees Scout New Locations Before Swarming</a:t>
            </a:r>
          </a:p>
          <a:p>
            <a:r>
              <a:rPr lang="en-US" dirty="0"/>
              <a:t>Give Them Options</a:t>
            </a:r>
          </a:p>
          <a:p>
            <a:r>
              <a:rPr lang="en-US" dirty="0"/>
              <a:t>Near Existing Aperies</a:t>
            </a:r>
          </a:p>
          <a:p>
            <a:r>
              <a:rPr lang="en-US" dirty="0"/>
              <a:t>Other Locations</a:t>
            </a:r>
          </a:p>
          <a:p>
            <a:r>
              <a:rPr lang="en-US" dirty="0"/>
              <a:t>5’ to 10’ off the ground</a:t>
            </a:r>
          </a:p>
          <a:p>
            <a:r>
              <a:rPr lang="en-US" dirty="0"/>
              <a:t>Morning Sun; Afternoon Shade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Locating Swarm Traps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Weather Proof Containers</a:t>
            </a:r>
          </a:p>
          <a:p>
            <a:pPr lvl="1"/>
            <a:r>
              <a:rPr lang="en-US" dirty="0"/>
              <a:t>Commercial Swarm Traps</a:t>
            </a:r>
          </a:p>
          <a:p>
            <a:pPr lvl="1"/>
            <a:r>
              <a:rPr lang="en-US" dirty="0"/>
              <a:t>Wooden Nuc Box</a:t>
            </a:r>
          </a:p>
          <a:p>
            <a:pPr lvl="1"/>
            <a:r>
              <a:rPr lang="en-US" dirty="0"/>
              <a:t>Other</a:t>
            </a:r>
          </a:p>
          <a:p>
            <a:pPr>
              <a:buNone/>
            </a:pPr>
            <a:r>
              <a:rPr lang="en-US" dirty="0"/>
              <a:t>Equipped With</a:t>
            </a:r>
          </a:p>
          <a:p>
            <a:pPr lvl="1"/>
            <a:r>
              <a:rPr lang="en-US" dirty="0"/>
              <a:t>Old Brood Comb</a:t>
            </a:r>
          </a:p>
          <a:p>
            <a:pPr lvl="1"/>
            <a:r>
              <a:rPr lang="en-US" dirty="0"/>
              <a:t>Old Capped Honey?</a:t>
            </a:r>
          </a:p>
          <a:p>
            <a:pPr lvl="1"/>
            <a:r>
              <a:rPr lang="en-US" dirty="0"/>
              <a:t>Swarm Lure (Commercial)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3908</TotalTime>
  <Words>774</Words>
  <Application>Microsoft Macintosh PowerPoint</Application>
  <PresentationFormat>On-screen Show (4:3)</PresentationFormat>
  <Paragraphs>178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Office Theme</vt:lpstr>
      <vt:lpstr>Swarm Retrieval Guidelines </vt:lpstr>
      <vt:lpstr>What We Will Cover</vt:lpstr>
      <vt:lpstr>Swarming is Normal Bee Behavior </vt:lpstr>
      <vt:lpstr>What Do You Do With a Swarm?</vt:lpstr>
      <vt:lpstr>Do You Want More Bees?</vt:lpstr>
      <vt:lpstr>Pros and Cons</vt:lpstr>
      <vt:lpstr>Your Swarm vs. Feral Swarm</vt:lpstr>
      <vt:lpstr>Swarm Traps Work</vt:lpstr>
      <vt:lpstr>Locating Swarm Traps</vt:lpstr>
      <vt:lpstr>Back on Track Swarm Retrieval Strategies </vt:lpstr>
      <vt:lpstr>Getting the Word Out</vt:lpstr>
      <vt:lpstr>Answering a Swarm Call - ASK</vt:lpstr>
      <vt:lpstr>What to Have Ready</vt:lpstr>
      <vt:lpstr>Suitable Containers </vt:lpstr>
      <vt:lpstr>Your Safety is First!</vt:lpstr>
      <vt:lpstr>Basic Steps </vt:lpstr>
      <vt:lpstr>Every Retrieval is Different</vt:lpstr>
      <vt:lpstr>Educate Your Host</vt:lpstr>
      <vt:lpstr>Seal Up and Clean Up</vt:lpstr>
      <vt:lpstr>Locating Your Swarm</vt:lpstr>
      <vt:lpstr>Moving Bees</vt:lpstr>
      <vt:lpstr>Recognition &amp; Contact </vt:lpstr>
    </vt:vector>
  </TitlesOfParts>
  <Company>Apogee Life Sciences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 Can’t Spay a Colony</dc:title>
  <dc:creator>Jerry Zimmerman DrPhysioMacBook</dc:creator>
  <cp:lastModifiedBy>Jerry Zimmerman</cp:lastModifiedBy>
  <cp:revision>16</cp:revision>
  <cp:lastPrinted>2011-05-16T22:00:35Z</cp:lastPrinted>
  <dcterms:created xsi:type="dcterms:W3CDTF">2011-07-06T17:00:06Z</dcterms:created>
  <dcterms:modified xsi:type="dcterms:W3CDTF">2020-04-23T13:51:40Z</dcterms:modified>
</cp:coreProperties>
</file>